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1e856433b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1e856433b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651034e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651034e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1e856433b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1e856433b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acb3f97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acb3f97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1e856433b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1e856433b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a15862db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a15862d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a15862db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a15862d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1e856433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1e856433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3d00c74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3d00c74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1e856433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1e856433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1e856433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1e856433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1e856433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1e856433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1e856433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1e856433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1e856433b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1e856433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64351dea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64351dea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Autonoma Processor </a:t>
            </a:r>
            <a:r>
              <a:rPr lang="en"/>
              <a:t>Accelerator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r>
              <a:rPr lang="en"/>
              <a:t>/04</a:t>
            </a:r>
            <a:r>
              <a:rPr lang="en"/>
              <a:t>/23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22"/>
          <p:cNvCxnSpPr>
            <a:endCxn id="137" idx="0"/>
          </p:cNvCxnSpPr>
          <p:nvPr/>
        </p:nvCxnSpPr>
        <p:spPr>
          <a:xfrm>
            <a:off x="1489475" y="1651700"/>
            <a:ext cx="152700" cy="80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2"/>
          <p:cNvSpPr txBox="1"/>
          <p:nvPr/>
        </p:nvSpPr>
        <p:spPr>
          <a:xfrm>
            <a:off x="401925" y="609300"/>
            <a:ext cx="593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</a:t>
            </a:r>
            <a:r>
              <a:rPr lang="en" sz="2000"/>
              <a:t>Stream</a:t>
            </a:r>
            <a:r>
              <a:rPr lang="en" sz="2000"/>
              <a:t> </a:t>
            </a:r>
            <a:r>
              <a:rPr lang="en" sz="2000"/>
              <a:t>Script Flow </a:t>
            </a:r>
            <a:endParaRPr sz="2000"/>
          </a:p>
        </p:txBody>
      </p:sp>
      <p:sp>
        <p:nvSpPr>
          <p:cNvPr id="139" name="Google Shape;139;p22"/>
          <p:cNvSpPr txBox="1"/>
          <p:nvPr/>
        </p:nvSpPr>
        <p:spPr>
          <a:xfrm>
            <a:off x="451625" y="1075675"/>
            <a:ext cx="347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0" y="1259725"/>
            <a:ext cx="60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Enter Text data: “abc”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3947" l="0" r="0" t="0"/>
          <a:stretch/>
        </p:blipFill>
        <p:spPr>
          <a:xfrm>
            <a:off x="2854975" y="1469525"/>
            <a:ext cx="2097600" cy="3136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2"/>
          <p:cNvCxnSpPr/>
          <p:nvPr/>
        </p:nvCxnSpPr>
        <p:spPr>
          <a:xfrm flipH="1" rot="10800000">
            <a:off x="1045650" y="3328875"/>
            <a:ext cx="1452900" cy="4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593375" y="2454200"/>
            <a:ext cx="20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{0x61,0x62,0x63}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300" y="1382875"/>
            <a:ext cx="2449575" cy="333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>
            <a:stCxn id="141" idx="3"/>
            <a:endCxn id="143" idx="1"/>
          </p:cNvCxnSpPr>
          <p:nvPr/>
        </p:nvCxnSpPr>
        <p:spPr>
          <a:xfrm>
            <a:off x="4952575" y="3037538"/>
            <a:ext cx="1212600" cy="15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2"/>
          <p:cNvSpPr txBox="1"/>
          <p:nvPr/>
        </p:nvSpPr>
        <p:spPr>
          <a:xfrm>
            <a:off x="697325" y="2819500"/>
            <a:ext cx="1647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ASCII Values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2840450" y="998000"/>
            <a:ext cx="1968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 Script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2355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Reads outs Memory processed on BRAM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[clk_byte1,clk_byte2,clk_byte3] word sensed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Works for 32-64-128-630 STE →</a:t>
            </a:r>
            <a:r>
              <a:rPr b="1" lang="en"/>
              <a:t> Simulation reports match Hardware reports </a:t>
            </a:r>
            <a:endParaRPr b="1"/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58564" l="0" r="17266" t="0"/>
          <a:stretch/>
        </p:blipFill>
        <p:spPr>
          <a:xfrm>
            <a:off x="247650" y="2444193"/>
            <a:ext cx="2741225" cy="98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247650" y="2071050"/>
            <a:ext cx="8071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Raw serial Input 						   Post-UART Script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61122" l="0" r="15203" t="0"/>
          <a:stretch/>
        </p:blipFill>
        <p:spPr>
          <a:xfrm>
            <a:off x="4640275" y="2520400"/>
            <a:ext cx="3612001" cy="9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7025" y="4154100"/>
            <a:ext cx="3085179" cy="9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2914650" y="3747450"/>
            <a:ext cx="21948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Simulation </a:t>
            </a:r>
            <a:r>
              <a:rPr lang="en" sz="1800">
                <a:solidFill>
                  <a:schemeClr val="dk2"/>
                </a:solidFill>
              </a:rPr>
              <a:t>Results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Validating </a:t>
            </a:r>
            <a:r>
              <a:rPr lang="en"/>
              <a:t>Scripts</a:t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541900" y="1115025"/>
            <a:ext cx="8214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		    		Simulated					Hardware FPGA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1425"/>
            <a:ext cx="8839204" cy="25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273600" y="4195050"/>
            <a:ext cx="57048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Pulled example Regex from regex-codesign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Vivado Tool Side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68900" y="1000075"/>
            <a:ext cx="38286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128 STE, 65kb Example below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873090" y="1243350"/>
            <a:ext cx="2361211" cy="36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838200" y="4419600"/>
            <a:ext cx="5422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reg_exp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6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6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"mi.....ft|b[aeiou]bble|[Bb]rainf\*\*k|g(oog)+le|^[a-zA-Z0-9+_.-]+@[a-zA-Z0-9.-]|(0[1-9]|[12][0-9]|3[01])\/(0[1-9]|1[1,2])\/(19|20)\d</a:t>
            </a:r>
            <a:r>
              <a:rPr lang="en" sz="6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{2}</a:t>
            </a:r>
            <a:r>
              <a:rPr lang="en" sz="6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|bat|bar|bart|ar|at|art|car|cat|cart|word1|word4|qtpie|qtwor|word|9|a*b"</a:t>
            </a:r>
            <a:endParaRPr sz="6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800" y="1395750"/>
            <a:ext cx="4809800" cy="288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5">
            <a:alphaModFix/>
          </a:blip>
          <a:srcRect b="6114" l="7413" r="9287" t="10014"/>
          <a:stretch/>
        </p:blipFill>
        <p:spPr>
          <a:xfrm>
            <a:off x="6852650" y="3708275"/>
            <a:ext cx="1929800" cy="13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768900" y="1152475"/>
            <a:ext cx="70233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Fastest Validated Design: 100Mhz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Largest Validated STEs: 632 STEs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Largest Fully Validated BRAM: ~130k 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 to complete ~BRAM_size_n*10^-8 sec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Runs regex from Datasets </a:t>
            </a:r>
            <a:endParaRPr/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303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Next 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692700" y="3590875"/>
            <a:ext cx="70233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Bigger Designs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</a:t>
            </a:r>
            <a:r>
              <a:rPr lang="en"/>
              <a:t>programmable functions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950" y="3138675"/>
            <a:ext cx="4888975" cy="18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554325" y="304500"/>
            <a:ext cx="593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0" name="Google Shape;190;p27"/>
          <p:cNvSpPr txBox="1"/>
          <p:nvPr/>
        </p:nvSpPr>
        <p:spPr>
          <a:xfrm>
            <a:off x="3500525" y="2322550"/>
            <a:ext cx="60885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END 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476" y="1564500"/>
            <a:ext cx="6366675" cy="318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282600" y="1441300"/>
            <a:ext cx="22608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FPGA has option for controller which streams data into DRAM and also DMA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200 Mhz Controller MAX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100 Mhz </a:t>
            </a:r>
            <a:r>
              <a:rPr lang="en"/>
              <a:t>recommended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 b="1"/>
          </a:p>
        </p:txBody>
      </p:sp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68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</a:t>
            </a:r>
            <a:r>
              <a:rPr lang="en"/>
              <a:t>SCHEME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implements Autonoma Processor logic on FPGA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Skills used: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Python scripts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Verilog Coding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Using Vivado Toolset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50" y="2774175"/>
            <a:ext cx="2433349" cy="2112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747" y="2250500"/>
            <a:ext cx="3437475" cy="3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317275" y="4813175"/>
            <a:ext cx="6981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Nexys 4 DDR 							Nexys Video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Autonoma Processing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Looking for Patterns in Data is common in many </a:t>
            </a:r>
            <a:r>
              <a:rPr lang="en"/>
              <a:t>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Log Parsing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Natural Language processing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XML processing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Data processing for ML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Autonoma Processing one could create accelerator for these workloads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Searching </a:t>
            </a:r>
            <a:r>
              <a:rPr lang="en"/>
              <a:t>Patterns</a:t>
            </a:r>
            <a:r>
              <a:rPr lang="en"/>
              <a:t> in String data using main processors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Inefficient</a:t>
            </a:r>
            <a:r>
              <a:rPr lang="en"/>
              <a:t> use of hardware r</a:t>
            </a:r>
            <a:r>
              <a:rPr lang="en"/>
              <a:t>esources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 for big data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5042"/>
          <a:stretch/>
        </p:blipFill>
        <p:spPr>
          <a:xfrm>
            <a:off x="4876800" y="3472850"/>
            <a:ext cx="3931200" cy="1636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70100" y="3951850"/>
            <a:ext cx="3972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Example patterns →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Autonoma Paper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Pattern searching for into a graph to process → utilized Cache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Ex Pattern: {bat, bar, bart, ar, at, art, car, cat, cart}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53548"/>
          <a:stretch/>
        </p:blipFill>
        <p:spPr>
          <a:xfrm>
            <a:off x="379825" y="3279518"/>
            <a:ext cx="3733800" cy="16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50716" l="5926" r="0" t="13029"/>
          <a:stretch/>
        </p:blipFill>
        <p:spPr>
          <a:xfrm>
            <a:off x="490500" y="2060813"/>
            <a:ext cx="3512450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525" y="2594229"/>
            <a:ext cx="2738600" cy="220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b="0" l="4351" r="0" t="9321"/>
          <a:stretch/>
        </p:blipFill>
        <p:spPr>
          <a:xfrm>
            <a:off x="6157700" y="4296050"/>
            <a:ext cx="3234397" cy="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	State Transition </a:t>
            </a:r>
            <a:r>
              <a:rPr lang="en"/>
              <a:t>Elements (STEs)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Regex that accepts: has  “abd”  or “ac” → abd|ac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025" y="2034300"/>
            <a:ext cx="20288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2133600"/>
            <a:ext cx="2468009" cy="160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8"/>
          <p:cNvGrpSpPr/>
          <p:nvPr/>
        </p:nvGrpSpPr>
        <p:grpSpPr>
          <a:xfrm>
            <a:off x="470147" y="1051128"/>
            <a:ext cx="4007213" cy="1165586"/>
            <a:chOff x="753428" y="694188"/>
            <a:chExt cx="7637150" cy="2355195"/>
          </a:xfrm>
        </p:grpSpPr>
        <p:pic>
          <p:nvPicPr>
            <p:cNvPr id="96" name="Google Shape;9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428" y="694208"/>
              <a:ext cx="7637150" cy="235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8"/>
            <p:cNvSpPr/>
            <p:nvPr/>
          </p:nvSpPr>
          <p:spPr>
            <a:xfrm rot="-2280837">
              <a:off x="3570287" y="1247232"/>
              <a:ext cx="1280175" cy="1180795"/>
            </a:xfrm>
            <a:prstGeom prst="mathPlus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" name="Google Shape;98;p18"/>
            <p:cNvCxnSpPr/>
            <p:nvPr/>
          </p:nvCxnSpPr>
          <p:spPr>
            <a:xfrm>
              <a:off x="2951200" y="1751750"/>
              <a:ext cx="2217300" cy="156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9" name="Google Shape;99;p18"/>
            <p:cNvSpPr txBox="1"/>
            <p:nvPr/>
          </p:nvSpPr>
          <p:spPr>
            <a:xfrm>
              <a:off x="3463348" y="694188"/>
              <a:ext cx="22173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Bypassed</a:t>
              </a:r>
              <a:endParaRPr sz="900"/>
            </a:p>
          </p:txBody>
        </p:sp>
      </p:grpSp>
      <p:sp>
        <p:nvSpPr>
          <p:cNvPr id="100" name="Google Shape;100;p18"/>
          <p:cNvSpPr txBox="1"/>
          <p:nvPr/>
        </p:nvSpPr>
        <p:spPr>
          <a:xfrm>
            <a:off x="554325" y="304500"/>
            <a:ext cx="593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My </a:t>
            </a:r>
            <a:r>
              <a:rPr lang="en" sz="2000"/>
              <a:t>Current Design and Architecture</a:t>
            </a:r>
            <a:endParaRPr sz="200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153" y="780900"/>
            <a:ext cx="4721523" cy="41580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610600" y="2262925"/>
            <a:ext cx="37263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Python Script which makes a N STE CA processor with parameters based on input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Three main inputs: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Word 8 bit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Active activate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 Cycles per word pipelinned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68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Scheme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6084650" y="1930950"/>
            <a:ext cx="31038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Scripts used: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Generate IP (AP Logic)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Generate BRAM logic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 UART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Two Inputs: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"/>
              <a:t>Regular Expressions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"/>
              <a:t>String Data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3909" r="10157" t="0"/>
          <a:stretch/>
        </p:blipFill>
        <p:spPr>
          <a:xfrm>
            <a:off x="344850" y="1172350"/>
            <a:ext cx="5575423" cy="34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6248725" y="3112050"/>
            <a:ext cx="23403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152400" y="713100"/>
            <a:ext cx="2147700" cy="16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Scheme in RTL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578487" y="-410603"/>
            <a:ext cx="4425427" cy="677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0" l="3790" r="0" t="0"/>
          <a:stretch/>
        </p:blipFill>
        <p:spPr>
          <a:xfrm>
            <a:off x="152400" y="2134875"/>
            <a:ext cx="2046450" cy="13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0" y="3206400"/>
            <a:ext cx="2680400" cy="13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3723" r="11451" t="0"/>
          <a:stretch/>
        </p:blipFill>
        <p:spPr>
          <a:xfrm>
            <a:off x="114300" y="1588175"/>
            <a:ext cx="2647051" cy="126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1"/>
          <p:cNvCxnSpPr>
            <a:stCxn id="123" idx="2"/>
            <a:endCxn id="122" idx="0"/>
          </p:cNvCxnSpPr>
          <p:nvPr/>
        </p:nvCxnSpPr>
        <p:spPr>
          <a:xfrm flipH="1">
            <a:off x="1407225" y="2848700"/>
            <a:ext cx="30600" cy="3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1"/>
          <p:cNvCxnSpPr/>
          <p:nvPr/>
        </p:nvCxnSpPr>
        <p:spPr>
          <a:xfrm flipH="1" rot="10800000">
            <a:off x="1867625" y="3900438"/>
            <a:ext cx="1244400" cy="31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100" y="1735201"/>
            <a:ext cx="3608949" cy="242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401925" y="609300"/>
            <a:ext cx="593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 L</a:t>
            </a:r>
            <a:r>
              <a:rPr lang="en" sz="2000"/>
              <a:t>ogic</a:t>
            </a:r>
            <a:r>
              <a:rPr lang="en" sz="2000"/>
              <a:t> Script Flow </a:t>
            </a:r>
            <a:endParaRPr sz="2000"/>
          </a:p>
        </p:txBody>
      </p:sp>
      <p:sp>
        <p:nvSpPr>
          <p:cNvPr id="128" name="Google Shape;128;p21"/>
          <p:cNvSpPr txBox="1"/>
          <p:nvPr/>
        </p:nvSpPr>
        <p:spPr>
          <a:xfrm>
            <a:off x="451625" y="1075675"/>
            <a:ext cx="3473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-304800" y="1219200"/>
            <a:ext cx="60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Regex:</a:t>
            </a:r>
            <a:r>
              <a:rPr lang="en">
                <a:solidFill>
                  <a:schemeClr val="dk2"/>
                </a:solidFill>
              </a:rPr>
              <a:t>{bat, bar, bart, ar, at, art, car, cat, cart}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6">
            <a:alphaModFix/>
          </a:blip>
          <a:srcRect b="0" l="0" r="11190" t="0"/>
          <a:stretch/>
        </p:blipFill>
        <p:spPr>
          <a:xfrm>
            <a:off x="7231626" y="1758600"/>
            <a:ext cx="1835850" cy="231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1"/>
          <p:cNvCxnSpPr/>
          <p:nvPr/>
        </p:nvCxnSpPr>
        <p:spPr>
          <a:xfrm flipH="1" rot="10800000">
            <a:off x="6172525" y="3247150"/>
            <a:ext cx="983400" cy="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